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56" r:id="rId3"/>
    <p:sldId id="257" r:id="rId4"/>
    <p:sldId id="258" r:id="rId5"/>
    <p:sldId id="259" r:id="rId6"/>
    <p:sldId id="260" r:id="rId7"/>
    <p:sldId id="261" r:id="rId8"/>
    <p:sldId id="262" r:id="rId9"/>
    <p:sldId id="263" r:id="rId10"/>
    <p:sldId id="264"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51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eg>
</file>

<file path=ppt/media/image3.jpg>
</file>

<file path=ppt/media/image4.jpeg>
</file>

<file path=ppt/media/image5.jpg>
</file>

<file path=ppt/media/image6.png>
</file>

<file path=ppt/media/image7.sv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71674-C32A-8459-16AF-9EA98AA6A8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5AF082E-35D7-542D-0028-559D540835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87DA9AA-02E5-5A73-DE77-1F56820E6FC9}"/>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81A5D067-50C2-4984-590A-BE35C287681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E73D9F2-9CC3-180A-FA75-787619CB74F0}"/>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3994854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D8367-C729-F94B-AEBD-F574ADA95BE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DC9D825-1933-D551-6799-93646500303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92B38E9-750C-62BD-52B4-4597AA3B04D2}"/>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61C642B7-5342-AAAA-56ED-23261855CD1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667CABF-FA1E-E88B-3828-2259EFDD0EE1}"/>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4188587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504C3A-C0EC-2707-5F52-CE8E51EDBB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7525DA8-89E7-40C2-B264-4A7DC6F618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1F6D487-DE0F-8C59-AA61-662585AA1A93}"/>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6F8F48B4-6C23-FFB5-3AF1-1823C96A40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3095080-F9FF-7F2E-8393-AC9BCD8669DF}"/>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601217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F40A2-8C76-31AC-D51A-733E1D5F25A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8A72B92-475D-2B13-5C80-9682F07F2B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D869DED-2197-7941-F511-2016E330CB46}"/>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1590EA47-8AD1-FDAB-1944-B5450586F55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6D62491-35AF-AD07-84AF-A37521BF8997}"/>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3593694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66449-C8E6-5749-07F5-3210000C36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DFE1F16-CB3B-8720-0DE7-0D3BAC8B3F2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D9183D-F3E3-EEA7-FF2B-F54D4C80025A}"/>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8D55A2E8-CC6E-A580-C518-52E775CD4AF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E594911-A9CE-A245-D44A-29CE36540B9A}"/>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4033996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A4AEC-1308-350D-0A71-9177B198E6E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CD5774A-888E-5CDA-9141-DEE2A78E6F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96A99DFB-4009-82A0-156A-FA7BFC7FF7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801D514-59C7-FE17-D5BA-B145AA54BFDC}"/>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6" name="Footer Placeholder 5">
            <a:extLst>
              <a:ext uri="{FF2B5EF4-FFF2-40B4-BE49-F238E27FC236}">
                <a16:creationId xmlns:a16="http://schemas.microsoft.com/office/drawing/2014/main" id="{5302FC21-26C0-8179-611D-A60CDD14968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3DEDA59-7282-4EE1-DD0F-DD108E2E77D1}"/>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1612657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3B84C-4C15-35C9-2200-4055A85D557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246CF8E-0C9D-3AC9-93E3-37F4B10C4C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D32505-782D-8853-B4E4-86C0E3E25E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D1D811C5-D700-D84B-06C5-BD165F8B25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D9F660-7665-E6D7-9859-EA588E4DBA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B1FBAEE-6376-6A09-2801-16819A0011CE}"/>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8" name="Footer Placeholder 7">
            <a:extLst>
              <a:ext uri="{FF2B5EF4-FFF2-40B4-BE49-F238E27FC236}">
                <a16:creationId xmlns:a16="http://schemas.microsoft.com/office/drawing/2014/main" id="{8FF6250A-3DC7-CA92-A815-AEBECE2168A9}"/>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CD989B3E-EEF4-EAA1-30A0-FF06742C0EAD}"/>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3853223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5A5C1-ABDA-6221-87CC-769B6B22483C}"/>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98DCAAC9-93D4-F756-C9C9-AC1616DCA117}"/>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4" name="Footer Placeholder 3">
            <a:extLst>
              <a:ext uri="{FF2B5EF4-FFF2-40B4-BE49-F238E27FC236}">
                <a16:creationId xmlns:a16="http://schemas.microsoft.com/office/drawing/2014/main" id="{F3863990-8E0E-9AEE-92C1-053C9E4BDE0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812AACC-261F-12A0-FDDE-D0D1024AFCB4}"/>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2580971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12F3B7-5189-F452-31EB-561206313511}"/>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3" name="Footer Placeholder 2">
            <a:extLst>
              <a:ext uri="{FF2B5EF4-FFF2-40B4-BE49-F238E27FC236}">
                <a16:creationId xmlns:a16="http://schemas.microsoft.com/office/drawing/2014/main" id="{1F9DC4CA-8861-D009-3611-DD26AC41251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AC7A61C-51BA-24F6-5445-F42798925168}"/>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1880702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01729-2375-22E6-D23B-9F89C7F403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163F0C9-D79F-6EA4-5AA3-BD2DE10234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93B16CFC-FE11-DB13-F460-DF5F78A231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55B6F-291E-E219-A44C-C6782C40B715}"/>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6" name="Footer Placeholder 5">
            <a:extLst>
              <a:ext uri="{FF2B5EF4-FFF2-40B4-BE49-F238E27FC236}">
                <a16:creationId xmlns:a16="http://schemas.microsoft.com/office/drawing/2014/main" id="{853DDE8D-57F0-D3A9-6216-E2F59B551B8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900B306-7137-1BF5-6937-4E8E46EA9A6A}"/>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81140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7A341-C1D2-EA51-0B60-90B9E960BC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A304FF9F-49B8-0140-D234-171DD212C6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CF9907E5-37EC-F70F-4F2E-C3A6A3884E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BA5555-0A89-9254-F7B3-A5B5C68D27E7}"/>
              </a:ext>
            </a:extLst>
          </p:cNvPr>
          <p:cNvSpPr>
            <a:spLocks noGrp="1"/>
          </p:cNvSpPr>
          <p:nvPr>
            <p:ph type="dt" sz="half" idx="10"/>
          </p:nvPr>
        </p:nvSpPr>
        <p:spPr/>
        <p:txBody>
          <a:bodyPr/>
          <a:lstStyle/>
          <a:p>
            <a:fld id="{3A7F3CAC-FEE0-4042-87F2-AA7A08DFDDFB}" type="datetimeFigureOut">
              <a:rPr lang="en-CA" smtClean="0"/>
              <a:t>2025-08-06</a:t>
            </a:fld>
            <a:endParaRPr lang="en-CA"/>
          </a:p>
        </p:txBody>
      </p:sp>
      <p:sp>
        <p:nvSpPr>
          <p:cNvPr id="6" name="Footer Placeholder 5">
            <a:extLst>
              <a:ext uri="{FF2B5EF4-FFF2-40B4-BE49-F238E27FC236}">
                <a16:creationId xmlns:a16="http://schemas.microsoft.com/office/drawing/2014/main" id="{6B61900A-6345-C34D-9C52-EB180EA91049}"/>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93F3DF7-94E4-6033-6BE9-315FA03D2752}"/>
              </a:ext>
            </a:extLst>
          </p:cNvPr>
          <p:cNvSpPr>
            <a:spLocks noGrp="1"/>
          </p:cNvSpPr>
          <p:nvPr>
            <p:ph type="sldNum" sz="quarter" idx="12"/>
          </p:nvPr>
        </p:nvSpPr>
        <p:spPr/>
        <p:txBody>
          <a:bodyPr/>
          <a:lstStyle/>
          <a:p>
            <a:fld id="{81B35FEB-D963-46D1-9436-790DAD8F6FBB}" type="slidenum">
              <a:rPr lang="en-CA" smtClean="0"/>
              <a:t>‹#›</a:t>
            </a:fld>
            <a:endParaRPr lang="en-CA"/>
          </a:p>
        </p:txBody>
      </p:sp>
    </p:spTree>
    <p:extLst>
      <p:ext uri="{BB962C8B-B14F-4D97-AF65-F5344CB8AC3E}">
        <p14:creationId xmlns:p14="http://schemas.microsoft.com/office/powerpoint/2010/main" val="3226583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FFFC3C-FBE0-65B9-E82B-B85B867D07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0240EE2-87FA-D4A0-6353-4BAFEC306F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78A2C5B-4CD1-35FF-D847-A3DAE64760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7F3CAC-FEE0-4042-87F2-AA7A08DFDDFB}" type="datetimeFigureOut">
              <a:rPr lang="en-CA" smtClean="0"/>
              <a:t>2025-08-06</a:t>
            </a:fld>
            <a:endParaRPr lang="en-CA"/>
          </a:p>
        </p:txBody>
      </p:sp>
      <p:sp>
        <p:nvSpPr>
          <p:cNvPr id="5" name="Footer Placeholder 4">
            <a:extLst>
              <a:ext uri="{FF2B5EF4-FFF2-40B4-BE49-F238E27FC236}">
                <a16:creationId xmlns:a16="http://schemas.microsoft.com/office/drawing/2014/main" id="{C71E54DD-CBAD-323C-8349-17B8FCC513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0D207005-6604-4834-CEFE-3EB9881A00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1B35FEB-D963-46D1-9436-790DAD8F6FBB}" type="slidenum">
              <a:rPr lang="en-CA" smtClean="0"/>
              <a:t>‹#›</a:t>
            </a:fld>
            <a:endParaRPr lang="en-CA"/>
          </a:p>
        </p:txBody>
      </p:sp>
    </p:spTree>
    <p:extLst>
      <p:ext uri="{BB962C8B-B14F-4D97-AF65-F5344CB8AC3E}">
        <p14:creationId xmlns:p14="http://schemas.microsoft.com/office/powerpoint/2010/main" val="2818076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1"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5" name="Freeform: Shape 14">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55E499D2-FA4E-040C-8027-5D038A7672F0}"/>
              </a:ext>
            </a:extLst>
          </p:cNvPr>
          <p:cNvSpPr>
            <a:spLocks noGrp="1"/>
          </p:cNvSpPr>
          <p:nvPr>
            <p:ph type="title"/>
          </p:nvPr>
        </p:nvSpPr>
        <p:spPr>
          <a:xfrm>
            <a:off x="713370" y="2065880"/>
            <a:ext cx="10762212" cy="980141"/>
          </a:xfrm>
        </p:spPr>
        <p:txBody>
          <a:bodyPr vert="horz" lIns="91440" tIns="45720" rIns="91440" bIns="45720" rtlCol="0" anchor="b">
            <a:normAutofit/>
          </a:bodyPr>
          <a:lstStyle/>
          <a:p>
            <a:pPr algn="ctr"/>
            <a:r>
              <a:rPr lang="en-US" sz="4800" kern="1200">
                <a:solidFill>
                  <a:schemeClr val="bg1"/>
                </a:solidFill>
                <a:latin typeface="+mj-lt"/>
                <a:ea typeface="+mj-ea"/>
                <a:cs typeface="+mj-cs"/>
              </a:rPr>
              <a:t>    </a:t>
            </a:r>
            <a:endParaRPr lang="en-US" sz="4800" kern="1200" dirty="0">
              <a:solidFill>
                <a:schemeClr val="bg1"/>
              </a:solidFill>
              <a:latin typeface="+mj-lt"/>
              <a:ea typeface="+mj-ea"/>
              <a:cs typeface="+mj-cs"/>
            </a:endParaRPr>
          </a:p>
        </p:txBody>
      </p:sp>
      <p:sp>
        <p:nvSpPr>
          <p:cNvPr id="4" name="TextBox 3">
            <a:extLst>
              <a:ext uri="{FF2B5EF4-FFF2-40B4-BE49-F238E27FC236}">
                <a16:creationId xmlns:a16="http://schemas.microsoft.com/office/drawing/2014/main" id="{48364496-8C67-A58D-DD20-873CF6D2D21A}"/>
              </a:ext>
            </a:extLst>
          </p:cNvPr>
          <p:cNvSpPr txBox="1"/>
          <p:nvPr/>
        </p:nvSpPr>
        <p:spPr>
          <a:xfrm>
            <a:off x="1153924" y="2803577"/>
            <a:ext cx="10821922" cy="2308324"/>
          </a:xfrm>
          <a:prstGeom prst="rect">
            <a:avLst/>
          </a:prstGeom>
          <a:noFill/>
        </p:spPr>
        <p:txBody>
          <a:bodyPr wrap="square" rtlCol="0">
            <a:spAutoFit/>
          </a:bodyPr>
          <a:lstStyle/>
          <a:p>
            <a:r>
              <a:rPr lang="en-US" sz="4800" b="0" i="0">
                <a:solidFill>
                  <a:schemeClr val="bg2">
                    <a:lumMod val="10000"/>
                  </a:schemeClr>
                </a:solidFill>
                <a:effectLst/>
                <a:highlight>
                  <a:srgbClr val="FFFF00"/>
                </a:highlight>
                <a:latin typeface="Franklin Gothic Heavy" panose="020B0903020102020204" pitchFamily="34" charset="0"/>
              </a:rPr>
              <a:t>   How To Make Great Presentation</a:t>
            </a:r>
          </a:p>
          <a:p>
            <a:r>
              <a:rPr lang="en-CA" sz="4800">
                <a:latin typeface="+mj-lt"/>
              </a:rPr>
              <a:t> </a:t>
            </a:r>
          </a:p>
          <a:p>
            <a:r>
              <a:rPr lang="en-CA" sz="4800">
                <a:solidFill>
                  <a:schemeClr val="bg1">
                    <a:lumMod val="85000"/>
                  </a:schemeClr>
                </a:solidFill>
                <a:latin typeface="+mj-lt"/>
              </a:rPr>
              <a:t>                                     </a:t>
            </a:r>
            <a:r>
              <a:rPr lang="en-CA" sz="3600">
                <a:solidFill>
                  <a:schemeClr val="bg1">
                    <a:lumMod val="85000"/>
                  </a:schemeClr>
                </a:solidFill>
                <a:latin typeface="+mj-lt"/>
              </a:rPr>
              <a:t>Presented By - Md Asif Karim</a:t>
            </a:r>
            <a:endParaRPr lang="en-CA" sz="3600" dirty="0">
              <a:solidFill>
                <a:schemeClr val="bg1">
                  <a:lumMod val="85000"/>
                </a:schemeClr>
              </a:solidFill>
              <a:latin typeface="+mj-lt"/>
            </a:endParaRPr>
          </a:p>
        </p:txBody>
      </p:sp>
    </p:spTree>
    <p:extLst>
      <p:ext uri="{BB962C8B-B14F-4D97-AF65-F5344CB8AC3E}">
        <p14:creationId xmlns:p14="http://schemas.microsoft.com/office/powerpoint/2010/main" val="2854935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25"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8" name="Freeform: Shape 27">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368CCEC-363B-42DD-A34F-750B844001B7}"/>
              </a:ext>
            </a:extLst>
          </p:cNvPr>
          <p:cNvSpPr>
            <a:spLocks noGrp="1"/>
          </p:cNvSpPr>
          <p:nvPr>
            <p:ph type="ctrTitle"/>
          </p:nvPr>
        </p:nvSpPr>
        <p:spPr>
          <a:xfrm>
            <a:off x="656708" y="1402570"/>
            <a:ext cx="10558405" cy="1558970"/>
          </a:xfrm>
        </p:spPr>
        <p:txBody>
          <a:bodyPr anchor="b">
            <a:normAutofit/>
          </a:bodyPr>
          <a:lstStyle/>
          <a:p>
            <a:r>
              <a:rPr lang="en-US" sz="4800">
                <a:solidFill>
                  <a:schemeClr val="bg1"/>
                </a:solidFill>
              </a:rPr>
              <a:t>8. Feedback and Continuous Improvement</a:t>
            </a:r>
            <a:endParaRPr lang="en-CA" sz="4800" dirty="0">
              <a:solidFill>
                <a:schemeClr val="bg1"/>
              </a:solidFill>
            </a:endParaRPr>
          </a:p>
        </p:txBody>
      </p:sp>
      <p:sp>
        <p:nvSpPr>
          <p:cNvPr id="3" name="Subtitle 2">
            <a:extLst>
              <a:ext uri="{FF2B5EF4-FFF2-40B4-BE49-F238E27FC236}">
                <a16:creationId xmlns:a16="http://schemas.microsoft.com/office/drawing/2014/main" id="{42FC9C90-FDBC-C83E-C37C-2B029411A952}"/>
              </a:ext>
            </a:extLst>
          </p:cNvPr>
          <p:cNvSpPr>
            <a:spLocks noGrp="1"/>
          </p:cNvSpPr>
          <p:nvPr>
            <p:ph type="subTitle" idx="1"/>
          </p:nvPr>
        </p:nvSpPr>
        <p:spPr>
          <a:xfrm>
            <a:off x="789708" y="3866064"/>
            <a:ext cx="10558405" cy="2234485"/>
          </a:xfrm>
        </p:spPr>
        <p:txBody>
          <a:bodyPr anchor="t">
            <a:normAutofit/>
          </a:bodyPr>
          <a:lstStyle/>
          <a:p>
            <a:r>
              <a:rPr lang="en-US" sz="2000" dirty="0">
                <a:solidFill>
                  <a:schemeClr val="bg1"/>
                </a:solidFill>
              </a:rPr>
              <a:t>Feedback Collection: Use feedback forms or informal conversations post-presentation to gather insights on what worked and what didn’t. Real-life speakers often use this feedback for continuous improvement.</a:t>
            </a:r>
          </a:p>
          <a:p>
            <a:endParaRPr lang="en-US" sz="2000" dirty="0">
              <a:solidFill>
                <a:schemeClr val="bg1"/>
              </a:solidFill>
            </a:endParaRPr>
          </a:p>
          <a:p>
            <a:r>
              <a:rPr lang="en-US" sz="2000" dirty="0">
                <a:solidFill>
                  <a:schemeClr val="bg1"/>
                </a:solidFill>
              </a:rPr>
              <a:t>Reflective Practice: Reflect on your performance and identify areas for personal growth. Many successful presenters keep journals to note down what they learned from each experience.</a:t>
            </a:r>
            <a:endParaRPr lang="en-CA" sz="2000" dirty="0">
              <a:solidFill>
                <a:schemeClr val="bg1"/>
              </a:solidFill>
            </a:endParaRPr>
          </a:p>
        </p:txBody>
      </p:sp>
      <p:pic>
        <p:nvPicPr>
          <p:cNvPr id="6" name="Graphic 5" descr="Award ribbon with star">
            <a:extLst>
              <a:ext uri="{FF2B5EF4-FFF2-40B4-BE49-F238E27FC236}">
                <a16:creationId xmlns:a16="http://schemas.microsoft.com/office/drawing/2014/main" id="{2EC134D5-672D-2842-A854-7A1A641190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5418" y="-192024"/>
            <a:ext cx="4572000" cy="4572000"/>
          </a:xfrm>
          <a:prstGeom prst="rect">
            <a:avLst/>
          </a:prstGeom>
        </p:spPr>
      </p:pic>
    </p:spTree>
    <p:extLst>
      <p:ext uri="{BB962C8B-B14F-4D97-AF65-F5344CB8AC3E}">
        <p14:creationId xmlns:p14="http://schemas.microsoft.com/office/powerpoint/2010/main" val="3551772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ign with a thank you message&#10;&#10;AI-generated content may be incorrect.">
            <a:extLst>
              <a:ext uri="{FF2B5EF4-FFF2-40B4-BE49-F238E27FC236}">
                <a16:creationId xmlns:a16="http://schemas.microsoft.com/office/drawing/2014/main" id="{64B10751-2713-3D7E-25B9-243EAD6A57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456160" cy="7040880"/>
          </a:xfrm>
          <a:prstGeom prst="rect">
            <a:avLst/>
          </a:prstGeom>
        </p:spPr>
      </p:pic>
    </p:spTree>
    <p:extLst>
      <p:ext uri="{BB962C8B-B14F-4D97-AF65-F5344CB8AC3E}">
        <p14:creationId xmlns:p14="http://schemas.microsoft.com/office/powerpoint/2010/main" val="1720738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B33572-BF28-F7A0-A2A8-51410F4D7A73}"/>
              </a:ext>
            </a:extLst>
          </p:cNvPr>
          <p:cNvSpPr>
            <a:spLocks noGrp="1"/>
          </p:cNvSpPr>
          <p:nvPr>
            <p:ph type="title"/>
          </p:nvPr>
        </p:nvSpPr>
        <p:spPr>
          <a:xfrm>
            <a:off x="4553733" y="548464"/>
            <a:ext cx="6798541" cy="1675623"/>
          </a:xfrm>
        </p:spPr>
        <p:txBody>
          <a:bodyPr anchor="b">
            <a:normAutofit/>
          </a:bodyPr>
          <a:lstStyle/>
          <a:p>
            <a:r>
              <a:rPr lang="en-CA" sz="4000" dirty="0"/>
              <a:t>Citations</a:t>
            </a:r>
          </a:p>
        </p:txBody>
      </p:sp>
      <p:pic>
        <p:nvPicPr>
          <p:cNvPr id="5" name="Picture 4" descr="The number one painted on a blue wall">
            <a:extLst>
              <a:ext uri="{FF2B5EF4-FFF2-40B4-BE49-F238E27FC236}">
                <a16:creationId xmlns:a16="http://schemas.microsoft.com/office/drawing/2014/main" id="{A27CE80D-0E65-83BA-1D2A-5A92862B7F39}"/>
              </a:ext>
            </a:extLst>
          </p:cNvPr>
          <p:cNvPicPr>
            <a:picLocks noChangeAspect="1"/>
          </p:cNvPicPr>
          <p:nvPr/>
        </p:nvPicPr>
        <p:blipFill>
          <a:blip r:embed="rId2"/>
          <a:srcRect l="7992" r="51011" b="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90FD39D0-EF8F-AC76-757D-8EAF97B4DDEB}"/>
              </a:ext>
            </a:extLst>
          </p:cNvPr>
          <p:cNvSpPr>
            <a:spLocks noGrp="1"/>
          </p:cNvSpPr>
          <p:nvPr>
            <p:ph idx="1"/>
          </p:nvPr>
        </p:nvSpPr>
        <p:spPr>
          <a:xfrm>
            <a:off x="4553734" y="2409830"/>
            <a:ext cx="6798539" cy="3705217"/>
          </a:xfrm>
        </p:spPr>
        <p:txBody>
          <a:bodyPr>
            <a:normAutofit/>
          </a:bodyPr>
          <a:lstStyle/>
          <a:p>
            <a:r>
              <a:rPr lang="en-CA" sz="2000"/>
              <a:t>1.pictures from unsplash</a:t>
            </a:r>
          </a:p>
        </p:txBody>
      </p:sp>
    </p:spTree>
    <p:extLst>
      <p:ext uri="{BB962C8B-B14F-4D97-AF65-F5344CB8AC3E}">
        <p14:creationId xmlns:p14="http://schemas.microsoft.com/office/powerpoint/2010/main" val="376092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50">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52"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56" name="Freeform: Shape 55">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7" name="Freeform: Shape 56">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8" name="Freeform: Shape 57">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9" name="Freeform: Shape 58">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0" name="Freeform: Shape 59">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60">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61">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54BAF1D3-3BF6-C55A-679E-733C30518360}"/>
              </a:ext>
            </a:extLst>
          </p:cNvPr>
          <p:cNvSpPr>
            <a:spLocks noGrp="1"/>
          </p:cNvSpPr>
          <p:nvPr>
            <p:ph type="ctrTitle"/>
          </p:nvPr>
        </p:nvSpPr>
        <p:spPr>
          <a:xfrm>
            <a:off x="789708" y="666351"/>
            <a:ext cx="10558405" cy="3044335"/>
          </a:xfrm>
        </p:spPr>
        <p:txBody>
          <a:bodyPr anchor="b">
            <a:normAutofit/>
          </a:bodyPr>
          <a:lstStyle/>
          <a:p>
            <a:r>
              <a:rPr lang="en-CA" sz="4800">
                <a:solidFill>
                  <a:schemeClr val="bg1"/>
                </a:solidFill>
                <a:latin typeface="Arial Black" panose="020B0A04020102020204" pitchFamily="34" charset="0"/>
              </a:rPr>
              <a:t>INTRODUCTION TO PRESENTATION</a:t>
            </a:r>
            <a:endParaRPr lang="en-CA" sz="4800" dirty="0">
              <a:solidFill>
                <a:schemeClr val="bg1"/>
              </a:solidFill>
              <a:latin typeface="Arial Black" panose="020B0A04020102020204" pitchFamily="34" charset="0"/>
            </a:endParaRPr>
          </a:p>
        </p:txBody>
      </p:sp>
      <p:sp>
        <p:nvSpPr>
          <p:cNvPr id="3" name="Subtitle 2">
            <a:extLst>
              <a:ext uri="{FF2B5EF4-FFF2-40B4-BE49-F238E27FC236}">
                <a16:creationId xmlns:a16="http://schemas.microsoft.com/office/drawing/2014/main" id="{0D923FF5-8D69-DC36-45CE-E2E4850EEFFD}"/>
              </a:ext>
            </a:extLst>
          </p:cNvPr>
          <p:cNvSpPr>
            <a:spLocks noGrp="1"/>
          </p:cNvSpPr>
          <p:nvPr>
            <p:ph type="subTitle" idx="1"/>
          </p:nvPr>
        </p:nvSpPr>
        <p:spPr>
          <a:xfrm>
            <a:off x="789708" y="3866064"/>
            <a:ext cx="10558405" cy="2234485"/>
          </a:xfrm>
        </p:spPr>
        <p:txBody>
          <a:bodyPr anchor="t">
            <a:normAutofit/>
          </a:bodyPr>
          <a:lstStyle/>
          <a:p>
            <a:r>
              <a:rPr lang="en-US">
                <a:solidFill>
                  <a:schemeClr val="bg1"/>
                </a:solidFill>
              </a:rPr>
              <a:t>Creating a presentation that resonates with your audience involves a deep understanding of the content, context, and delivery techniques. By integrating real-life experiences and research, you can craft a presentation that is not only informative but also impactful and memorable.</a:t>
            </a:r>
            <a:endParaRPr lang="en-CA" dirty="0">
              <a:solidFill>
                <a:schemeClr val="bg1"/>
              </a:solidFill>
            </a:endParaRPr>
          </a:p>
        </p:txBody>
      </p:sp>
    </p:spTree>
    <p:extLst>
      <p:ext uri="{BB962C8B-B14F-4D97-AF65-F5344CB8AC3E}">
        <p14:creationId xmlns:p14="http://schemas.microsoft.com/office/powerpoint/2010/main" val="551070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97264A61-6AE3-4DC0-A455-5EDC604E39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1" name="Color Cover">
              <a:extLst>
                <a:ext uri="{FF2B5EF4-FFF2-40B4-BE49-F238E27FC236}">
                  <a16:creationId xmlns:a16="http://schemas.microsoft.com/office/drawing/2014/main" id="{2F23900D-D5D0-4EE8-80F4-D25038DE2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Color Cover">
              <a:extLst>
                <a:ext uri="{FF2B5EF4-FFF2-40B4-BE49-F238E27FC236}">
                  <a16:creationId xmlns:a16="http://schemas.microsoft.com/office/drawing/2014/main" id="{C55310DE-258B-4134-9DA8-DC4C2D0EB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D691EE10-D5F3-48FA-BE55-F24A0BE59E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5" name="Color">
              <a:extLst>
                <a:ext uri="{FF2B5EF4-FFF2-40B4-BE49-F238E27FC236}">
                  <a16:creationId xmlns:a16="http://schemas.microsoft.com/office/drawing/2014/main" id="{7EF3BBC7-022F-4CD5-BE8E-BD8206C4B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Color">
              <a:extLst>
                <a:ext uri="{FF2B5EF4-FFF2-40B4-BE49-F238E27FC236}">
                  <a16:creationId xmlns:a16="http://schemas.microsoft.com/office/drawing/2014/main" id="{A877CB3E-FE2B-43A7-A987-F921A9249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2" name="Freeform: Shape 31">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10D2FE8-4B9F-B42F-A43F-B5A32FAEE477}"/>
              </a:ext>
            </a:extLst>
          </p:cNvPr>
          <p:cNvSpPr>
            <a:spLocks noGrp="1"/>
          </p:cNvSpPr>
          <p:nvPr>
            <p:ph type="ctrTitle"/>
          </p:nvPr>
        </p:nvSpPr>
        <p:spPr>
          <a:xfrm>
            <a:off x="1012644" y="841664"/>
            <a:ext cx="5155073" cy="5156800"/>
          </a:xfrm>
        </p:spPr>
        <p:txBody>
          <a:bodyPr anchor="ctr">
            <a:normAutofit/>
          </a:bodyPr>
          <a:lstStyle/>
          <a:p>
            <a:pPr algn="l"/>
            <a:r>
              <a:rPr lang="en-US" sz="4800">
                <a:solidFill>
                  <a:schemeClr val="bg1"/>
                </a:solidFill>
              </a:rPr>
              <a:t>1. Clarify Objectives and Audience Needs</a:t>
            </a:r>
            <a:endParaRPr lang="en-CA" sz="4800">
              <a:solidFill>
                <a:schemeClr val="bg1"/>
              </a:solidFill>
            </a:endParaRPr>
          </a:p>
        </p:txBody>
      </p:sp>
      <p:sp>
        <p:nvSpPr>
          <p:cNvPr id="3" name="Subtitle 2">
            <a:extLst>
              <a:ext uri="{FF2B5EF4-FFF2-40B4-BE49-F238E27FC236}">
                <a16:creationId xmlns:a16="http://schemas.microsoft.com/office/drawing/2014/main" id="{22FCEFE0-BBA2-ECC3-26D0-6051A28A3E06}"/>
              </a:ext>
            </a:extLst>
          </p:cNvPr>
          <p:cNvSpPr>
            <a:spLocks noGrp="1"/>
          </p:cNvSpPr>
          <p:nvPr>
            <p:ph type="subTitle" idx="1"/>
          </p:nvPr>
        </p:nvSpPr>
        <p:spPr>
          <a:xfrm>
            <a:off x="6534687" y="841664"/>
            <a:ext cx="4602517" cy="5156800"/>
          </a:xfrm>
        </p:spPr>
        <p:txBody>
          <a:bodyPr anchor="ctr">
            <a:normAutofit/>
          </a:bodyPr>
          <a:lstStyle/>
          <a:p>
            <a:pPr algn="l"/>
            <a:r>
              <a:rPr lang="en-US" sz="2000">
                <a:solidFill>
                  <a:schemeClr val="bg1"/>
                </a:solidFill>
              </a:rPr>
              <a:t>Objective Alignment: Start by ensuring your presentation goals align with the needs of your organization and audience. For instance, if you're presenting to potential investors, focus on the financial stability and growth potential of your project.</a:t>
            </a:r>
          </a:p>
          <a:p>
            <a:pPr algn="l"/>
            <a:endParaRPr lang="en-US" sz="2000">
              <a:solidFill>
                <a:schemeClr val="bg1"/>
              </a:solidFill>
            </a:endParaRPr>
          </a:p>
          <a:p>
            <a:pPr algn="l"/>
            <a:r>
              <a:rPr lang="en-US" sz="2000">
                <a:solidFill>
                  <a:schemeClr val="bg1"/>
                </a:solidFill>
              </a:rPr>
              <a:t>Audience Analysis: Conduct surveys or interviews to understand the audience’s level of knowledge and their expectations. This insight allows you to tailor your content precisely to their needs, increasing engagement.</a:t>
            </a:r>
            <a:endParaRPr lang="en-CA" sz="2000">
              <a:solidFill>
                <a:schemeClr val="bg1"/>
              </a:solidFill>
            </a:endParaRPr>
          </a:p>
        </p:txBody>
      </p:sp>
    </p:spTree>
    <p:extLst>
      <p:ext uri="{BB962C8B-B14F-4D97-AF65-F5344CB8AC3E}">
        <p14:creationId xmlns:p14="http://schemas.microsoft.com/office/powerpoint/2010/main" val="243988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lor Cover">
            <a:extLst>
              <a:ext uri="{FF2B5EF4-FFF2-40B4-BE49-F238E27FC236}">
                <a16:creationId xmlns:a16="http://schemas.microsoft.com/office/drawing/2014/main" id="{6BE11944-ED05-4FE9-9927-06C110BB3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A2812508-238C-4BCD-BDD3-25C99C5CA2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167"/>
            <a:ext cx="12188952" cy="3490956"/>
            <a:chOff x="651279" y="598259"/>
            <a:chExt cx="10889442" cy="5680742"/>
          </a:xfrm>
        </p:grpSpPr>
        <p:sp>
          <p:nvSpPr>
            <p:cNvPr id="13" name="Color">
              <a:extLst>
                <a:ext uri="{FF2B5EF4-FFF2-40B4-BE49-F238E27FC236}">
                  <a16:creationId xmlns:a16="http://schemas.microsoft.com/office/drawing/2014/main" id="{EA98B5EE-6906-45B1-8691-D06F06B6C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3CB4D77E-DA74-4797-88E4-C7D817D315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D7EC34D9-3DC5-4242-0155-2D0A7136C07A}"/>
              </a:ext>
            </a:extLst>
          </p:cNvPr>
          <p:cNvSpPr>
            <a:spLocks noGrp="1"/>
          </p:cNvSpPr>
          <p:nvPr>
            <p:ph type="ctrTitle"/>
          </p:nvPr>
        </p:nvSpPr>
        <p:spPr>
          <a:xfrm>
            <a:off x="789708" y="1014574"/>
            <a:ext cx="9725730" cy="2226769"/>
          </a:xfrm>
        </p:spPr>
        <p:txBody>
          <a:bodyPr anchor="ctr">
            <a:normAutofit/>
          </a:bodyPr>
          <a:lstStyle/>
          <a:p>
            <a:pPr algn="l"/>
            <a:r>
              <a:rPr lang="en-CA" sz="4800">
                <a:solidFill>
                  <a:schemeClr val="bg1"/>
                </a:solidFill>
              </a:rPr>
              <a:t>2. In-Depth Content Development</a:t>
            </a:r>
          </a:p>
        </p:txBody>
      </p:sp>
      <p:sp>
        <p:nvSpPr>
          <p:cNvPr id="3" name="Subtitle 2">
            <a:extLst>
              <a:ext uri="{FF2B5EF4-FFF2-40B4-BE49-F238E27FC236}">
                <a16:creationId xmlns:a16="http://schemas.microsoft.com/office/drawing/2014/main" id="{0455CA34-7ACF-807B-7409-A4A1D1C153F0}"/>
              </a:ext>
            </a:extLst>
          </p:cNvPr>
          <p:cNvSpPr>
            <a:spLocks noGrp="1"/>
          </p:cNvSpPr>
          <p:nvPr>
            <p:ph type="subTitle" idx="1"/>
          </p:nvPr>
        </p:nvSpPr>
        <p:spPr>
          <a:xfrm>
            <a:off x="789708" y="3640633"/>
            <a:ext cx="9725730" cy="2487212"/>
          </a:xfrm>
        </p:spPr>
        <p:txBody>
          <a:bodyPr anchor="ctr">
            <a:normAutofit/>
          </a:bodyPr>
          <a:lstStyle/>
          <a:p>
            <a:pPr algn="just"/>
            <a:r>
              <a:rPr lang="en-US" sz="2000">
                <a:solidFill>
                  <a:schemeClr val="tx2"/>
                </a:solidFill>
              </a:rPr>
              <a:t>Research Thoroughly: Utilize academic journals, industry reports, expert interviews, and case studies to gather substantial and credible information. Tools like Google Scholar, JSTOR, or industry-specific publications are invaluable.</a:t>
            </a:r>
          </a:p>
          <a:p>
            <a:pPr algn="l"/>
            <a:endParaRPr lang="en-US" sz="2000">
              <a:solidFill>
                <a:schemeClr val="tx2"/>
              </a:solidFill>
            </a:endParaRPr>
          </a:p>
          <a:p>
            <a:pPr algn="just"/>
            <a:r>
              <a:rPr lang="en-US" sz="2000">
                <a:solidFill>
                  <a:schemeClr val="tx2"/>
                </a:solidFill>
              </a:rPr>
              <a:t>Data Visualization: Use data effectively by incorporating charts, graphs, and infographics that highlight key statistics and trends. Real-life example: A marketing professional might use growth charts to show past campaign successes.</a:t>
            </a:r>
            <a:endParaRPr lang="en-CA" sz="2000" dirty="0">
              <a:solidFill>
                <a:schemeClr val="tx2"/>
              </a:solidFill>
            </a:endParaRPr>
          </a:p>
        </p:txBody>
      </p:sp>
    </p:spTree>
    <p:extLst>
      <p:ext uri="{BB962C8B-B14F-4D97-AF65-F5344CB8AC3E}">
        <p14:creationId xmlns:p14="http://schemas.microsoft.com/office/powerpoint/2010/main" val="4270338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40"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31">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3" name="Freeform: Shape 32">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36">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E1766DA-1C53-77F5-82D9-CC101EDD65E7}"/>
              </a:ext>
            </a:extLst>
          </p:cNvPr>
          <p:cNvSpPr>
            <a:spLocks noGrp="1"/>
          </p:cNvSpPr>
          <p:nvPr>
            <p:ph type="ctrTitle"/>
          </p:nvPr>
        </p:nvSpPr>
        <p:spPr>
          <a:xfrm>
            <a:off x="613015" y="1515127"/>
            <a:ext cx="10735098" cy="980142"/>
          </a:xfrm>
        </p:spPr>
        <p:txBody>
          <a:bodyPr anchor="b">
            <a:normAutofit/>
          </a:bodyPr>
          <a:lstStyle/>
          <a:p>
            <a:r>
              <a:rPr lang="en-CA" sz="4800" dirty="0">
                <a:solidFill>
                  <a:schemeClr val="bg1"/>
                </a:solidFill>
              </a:rPr>
              <a:t>3. Structured Content Layout</a:t>
            </a:r>
          </a:p>
        </p:txBody>
      </p:sp>
      <p:sp>
        <p:nvSpPr>
          <p:cNvPr id="3" name="Subtitle 2">
            <a:extLst>
              <a:ext uri="{FF2B5EF4-FFF2-40B4-BE49-F238E27FC236}">
                <a16:creationId xmlns:a16="http://schemas.microsoft.com/office/drawing/2014/main" id="{1D7FAC88-5F20-72B7-805A-EB81629B563B}"/>
              </a:ext>
            </a:extLst>
          </p:cNvPr>
          <p:cNvSpPr>
            <a:spLocks noGrp="1"/>
          </p:cNvSpPr>
          <p:nvPr>
            <p:ph type="subTitle" idx="1"/>
          </p:nvPr>
        </p:nvSpPr>
        <p:spPr>
          <a:xfrm>
            <a:off x="789709" y="2788920"/>
            <a:ext cx="5537939" cy="3311630"/>
          </a:xfrm>
        </p:spPr>
        <p:txBody>
          <a:bodyPr anchor="t">
            <a:normAutofit lnSpcReduction="10000"/>
          </a:bodyPr>
          <a:lstStyle/>
          <a:p>
            <a:pPr algn="just"/>
            <a:r>
              <a:rPr lang="en-US" sz="2000" dirty="0">
                <a:solidFill>
                  <a:schemeClr val="bg1"/>
                </a:solidFill>
              </a:rPr>
              <a:t>Storytelling: Structure your presentation as a story, with a clear beginning, middle, and end. This makes your presentation more relatable and easier to follow. For instance, you might start with a problem, discuss the journey to find a solution, and end with the successful outcomes.</a:t>
            </a:r>
          </a:p>
          <a:p>
            <a:pPr algn="just"/>
            <a:endParaRPr lang="en-US" sz="2000" dirty="0">
              <a:solidFill>
                <a:schemeClr val="bg1"/>
              </a:solidFill>
            </a:endParaRPr>
          </a:p>
          <a:p>
            <a:pPr algn="just"/>
            <a:r>
              <a:rPr lang="en-US" sz="2000" dirty="0">
                <a:solidFill>
                  <a:schemeClr val="bg1"/>
                </a:solidFill>
              </a:rPr>
              <a:t>Logical Flow: Each slide or section should logically flow into the next. Use transitions to connect ideas, helping your audience follow the narrative thread.</a:t>
            </a:r>
            <a:endParaRPr lang="en-CA" sz="2000" dirty="0">
              <a:solidFill>
                <a:schemeClr val="bg1"/>
              </a:solidFill>
            </a:endParaRPr>
          </a:p>
        </p:txBody>
      </p:sp>
      <p:pic>
        <p:nvPicPr>
          <p:cNvPr id="5" name="Picture 4" descr="A sketchbook with pen&#10;&#10;AI-generated content may be incorrect.">
            <a:extLst>
              <a:ext uri="{FF2B5EF4-FFF2-40B4-BE49-F238E27FC236}">
                <a16:creationId xmlns:a16="http://schemas.microsoft.com/office/drawing/2014/main" id="{9876B07C-7FB3-13C8-FDE8-A68B2DB9EC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3632" y="2671550"/>
            <a:ext cx="5004208" cy="3520098"/>
          </a:xfrm>
          <a:prstGeom prst="rect">
            <a:avLst/>
          </a:prstGeom>
        </p:spPr>
      </p:pic>
    </p:spTree>
    <p:extLst>
      <p:ext uri="{BB962C8B-B14F-4D97-AF65-F5344CB8AC3E}">
        <p14:creationId xmlns:p14="http://schemas.microsoft.com/office/powerpoint/2010/main" val="318933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C4C42016-34C0-4D37-91CF-4830826960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1" name="Color">
              <a:extLst>
                <a:ext uri="{FF2B5EF4-FFF2-40B4-BE49-F238E27FC236}">
                  <a16:creationId xmlns:a16="http://schemas.microsoft.com/office/drawing/2014/main" id="{4EB45A5E-A300-4C79-A5AE-A78AB7C683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a:extLst>
                <a:ext uri="{FF2B5EF4-FFF2-40B4-BE49-F238E27FC236}">
                  <a16:creationId xmlns:a16="http://schemas.microsoft.com/office/drawing/2014/main" id="{A4B8AED9-E236-44C8-A286-D5FAC4AC8F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5A7DBA8A-AFD3-4A43-8CFF-101BE55E4E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5" name="Freeform: Shape 14">
              <a:extLst>
                <a:ext uri="{FF2B5EF4-FFF2-40B4-BE49-F238E27FC236}">
                  <a16:creationId xmlns:a16="http://schemas.microsoft.com/office/drawing/2014/main" id="{19812AD9-E6DC-4032-9634-F8BE9C8B3A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D2AFB4EC-2587-41C9-94B0-4F78DFB04C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03F997D7-F70D-41BF-9C5D-E357217C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035684B1-1016-4CA6-AA4F-40CF7D9FC7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DA0F1A9E-BA7D-4BF5-8200-1A9DB79A4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E9E0FC27-B989-41F5-AAAA-539EA3DFF3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E6054A11-21E3-4D56-91DB-7E98A6256D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5505E8F6-03C5-B662-B9D9-D203020C1389}"/>
              </a:ext>
            </a:extLst>
          </p:cNvPr>
          <p:cNvSpPr>
            <a:spLocks noGrp="1"/>
          </p:cNvSpPr>
          <p:nvPr>
            <p:ph type="ctrTitle"/>
          </p:nvPr>
        </p:nvSpPr>
        <p:spPr>
          <a:xfrm>
            <a:off x="789708" y="1014574"/>
            <a:ext cx="5274609" cy="4983889"/>
          </a:xfrm>
        </p:spPr>
        <p:txBody>
          <a:bodyPr anchor="t">
            <a:normAutofit/>
          </a:bodyPr>
          <a:lstStyle/>
          <a:p>
            <a:pPr algn="l"/>
            <a:r>
              <a:rPr lang="en-US" sz="4800">
                <a:solidFill>
                  <a:schemeClr val="bg1"/>
                </a:solidFill>
              </a:rPr>
              <a:t>4. Visual and Technical Design</a:t>
            </a:r>
            <a:endParaRPr lang="en-CA" sz="4800" dirty="0">
              <a:solidFill>
                <a:schemeClr val="bg1"/>
              </a:solidFill>
            </a:endParaRPr>
          </a:p>
        </p:txBody>
      </p:sp>
      <p:sp>
        <p:nvSpPr>
          <p:cNvPr id="3" name="Subtitle 2">
            <a:extLst>
              <a:ext uri="{FF2B5EF4-FFF2-40B4-BE49-F238E27FC236}">
                <a16:creationId xmlns:a16="http://schemas.microsoft.com/office/drawing/2014/main" id="{4F73C95C-E4BB-E9A0-5DC4-EDE574ACE634}"/>
              </a:ext>
            </a:extLst>
          </p:cNvPr>
          <p:cNvSpPr>
            <a:spLocks noGrp="1"/>
          </p:cNvSpPr>
          <p:nvPr>
            <p:ph type="subTitle" idx="1"/>
          </p:nvPr>
        </p:nvSpPr>
        <p:spPr>
          <a:xfrm>
            <a:off x="7278897" y="2968464"/>
            <a:ext cx="4455684" cy="3217879"/>
          </a:xfrm>
        </p:spPr>
        <p:txBody>
          <a:bodyPr anchor="b">
            <a:normAutofit fontScale="92500" lnSpcReduction="20000"/>
          </a:bodyPr>
          <a:lstStyle/>
          <a:p>
            <a:pPr algn="just"/>
            <a:r>
              <a:rPr lang="en-US" sz="2000" dirty="0">
                <a:solidFill>
                  <a:schemeClr val="bg1"/>
                </a:solidFill>
              </a:rPr>
              <a:t>Professional Design Tools: Use professional design tools like Adobe Spark or Canva for high-quality visuals. Consistency in your design template (using the same fonts, colors, and layouts) ensures your presentation is cohesive.</a:t>
            </a:r>
          </a:p>
          <a:p>
            <a:pPr algn="l"/>
            <a:endParaRPr lang="en-US" sz="1500" dirty="0">
              <a:solidFill>
                <a:schemeClr val="bg1"/>
              </a:solidFill>
            </a:endParaRPr>
          </a:p>
          <a:p>
            <a:pPr algn="just"/>
            <a:r>
              <a:rPr lang="en-US" sz="2000" dirty="0">
                <a:solidFill>
                  <a:schemeClr val="bg1"/>
                </a:solidFill>
              </a:rPr>
              <a:t>Real-World Relevance: Include real-life photos, videos, or testimonials that relate to the content. For example, showing customer testimonials or case study videos can add authenticity and trustworthiness to your claims.</a:t>
            </a:r>
            <a:endParaRPr lang="en-CA" sz="2000" dirty="0">
              <a:solidFill>
                <a:schemeClr val="bg1"/>
              </a:solidFill>
            </a:endParaRPr>
          </a:p>
        </p:txBody>
      </p:sp>
      <p:pic>
        <p:nvPicPr>
          <p:cNvPr id="22" name="Picture 21" descr="A group of people sitting on a couch in a room&#10;&#10;AI-generated content may be incorrect.">
            <a:extLst>
              <a:ext uri="{FF2B5EF4-FFF2-40B4-BE49-F238E27FC236}">
                <a16:creationId xmlns:a16="http://schemas.microsoft.com/office/drawing/2014/main" id="{BAF9F3FB-119A-64D0-D01F-B5F00FA970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8842" y="3058160"/>
            <a:ext cx="5511637" cy="3637280"/>
          </a:xfrm>
          <a:prstGeom prst="rect">
            <a:avLst/>
          </a:prstGeom>
        </p:spPr>
      </p:pic>
    </p:spTree>
    <p:extLst>
      <p:ext uri="{BB962C8B-B14F-4D97-AF65-F5344CB8AC3E}">
        <p14:creationId xmlns:p14="http://schemas.microsoft.com/office/powerpoint/2010/main" val="341388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97264A61-6AE3-4DC0-A455-5EDC604E39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1" name="Color Cover">
              <a:extLst>
                <a:ext uri="{FF2B5EF4-FFF2-40B4-BE49-F238E27FC236}">
                  <a16:creationId xmlns:a16="http://schemas.microsoft.com/office/drawing/2014/main" id="{2F23900D-D5D0-4EE8-80F4-D25038DE2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Cover">
              <a:extLst>
                <a:ext uri="{FF2B5EF4-FFF2-40B4-BE49-F238E27FC236}">
                  <a16:creationId xmlns:a16="http://schemas.microsoft.com/office/drawing/2014/main" id="{C55310DE-258B-4134-9DA8-DC4C2D0EB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D691EE10-D5F3-48FA-BE55-F24A0BE59E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5" name="Color">
              <a:extLst>
                <a:ext uri="{FF2B5EF4-FFF2-40B4-BE49-F238E27FC236}">
                  <a16:creationId xmlns:a16="http://schemas.microsoft.com/office/drawing/2014/main" id="{7EF3BBC7-022F-4CD5-BE8E-BD8206C4B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A877CB3E-FE2B-43A7-A987-F921A9249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E34CC29-4D9A-E3F1-C7F6-B22C2B6C5215}"/>
              </a:ext>
            </a:extLst>
          </p:cNvPr>
          <p:cNvSpPr>
            <a:spLocks noGrp="1"/>
          </p:cNvSpPr>
          <p:nvPr>
            <p:ph type="ctrTitle"/>
          </p:nvPr>
        </p:nvSpPr>
        <p:spPr>
          <a:xfrm>
            <a:off x="1012644" y="841664"/>
            <a:ext cx="5388156" cy="2342141"/>
          </a:xfrm>
        </p:spPr>
        <p:txBody>
          <a:bodyPr anchor="ctr">
            <a:normAutofit/>
          </a:bodyPr>
          <a:lstStyle/>
          <a:p>
            <a:pPr algn="l"/>
            <a:r>
              <a:rPr lang="en-US" sz="4800">
                <a:solidFill>
                  <a:schemeClr val="bg1"/>
                </a:solidFill>
              </a:rPr>
              <a:t>5. Rehearsal and Delivery Techniques</a:t>
            </a:r>
            <a:endParaRPr lang="en-CA" sz="4800" dirty="0">
              <a:solidFill>
                <a:schemeClr val="bg1"/>
              </a:solidFill>
            </a:endParaRPr>
          </a:p>
        </p:txBody>
      </p:sp>
      <p:sp>
        <p:nvSpPr>
          <p:cNvPr id="3" name="Subtitle 2">
            <a:extLst>
              <a:ext uri="{FF2B5EF4-FFF2-40B4-BE49-F238E27FC236}">
                <a16:creationId xmlns:a16="http://schemas.microsoft.com/office/drawing/2014/main" id="{E35670B8-DA51-76A7-61DF-89A7785F08A7}"/>
              </a:ext>
            </a:extLst>
          </p:cNvPr>
          <p:cNvSpPr>
            <a:spLocks noGrp="1"/>
          </p:cNvSpPr>
          <p:nvPr>
            <p:ph type="subTitle" idx="1"/>
          </p:nvPr>
        </p:nvSpPr>
        <p:spPr>
          <a:xfrm>
            <a:off x="6534687" y="841664"/>
            <a:ext cx="4602517" cy="5156800"/>
          </a:xfrm>
        </p:spPr>
        <p:txBody>
          <a:bodyPr anchor="ctr">
            <a:normAutofit/>
          </a:bodyPr>
          <a:lstStyle/>
          <a:p>
            <a:pPr algn="just"/>
            <a:r>
              <a:rPr lang="en-US" sz="2000">
                <a:solidFill>
                  <a:schemeClr val="bg1"/>
                </a:solidFill>
              </a:rPr>
              <a:t>Mock Presentations: Conduct mock presentations in front of colleagues or friends who can provide constructive feedback. Real-life professionals often use this technique to refine their delivery and adjust their content based on the feedback.</a:t>
            </a:r>
          </a:p>
          <a:p>
            <a:pPr algn="l"/>
            <a:endParaRPr lang="en-US" sz="2000">
              <a:solidFill>
                <a:schemeClr val="bg1"/>
              </a:solidFill>
            </a:endParaRPr>
          </a:p>
          <a:p>
            <a:pPr algn="just"/>
            <a:r>
              <a:rPr lang="en-US" sz="2000">
                <a:solidFill>
                  <a:schemeClr val="bg1"/>
                </a:solidFill>
              </a:rPr>
              <a:t>Timing and Pacing: Time your presentation during rehearsals to ensure you can cover all points without rushing. Adjust the pacing to emphasize important points, and allow pauses for the audience to absorb information.</a:t>
            </a:r>
            <a:endParaRPr lang="en-CA" sz="2000" dirty="0">
              <a:solidFill>
                <a:schemeClr val="bg1"/>
              </a:solidFill>
            </a:endParaRPr>
          </a:p>
        </p:txBody>
      </p:sp>
      <p:pic>
        <p:nvPicPr>
          <p:cNvPr id="5" name="Picture 4" descr="A person standing on a stage giving a presentation">
            <a:extLst>
              <a:ext uri="{FF2B5EF4-FFF2-40B4-BE49-F238E27FC236}">
                <a16:creationId xmlns:a16="http://schemas.microsoft.com/office/drawing/2014/main" id="{0DA7DE37-0560-4033-775E-3DED0AB5FA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758" y="2943036"/>
            <a:ext cx="5339401" cy="3055428"/>
          </a:xfrm>
          <a:prstGeom prst="rect">
            <a:avLst/>
          </a:prstGeom>
        </p:spPr>
      </p:pic>
    </p:spTree>
    <p:extLst>
      <p:ext uri="{BB962C8B-B14F-4D97-AF65-F5344CB8AC3E}">
        <p14:creationId xmlns:p14="http://schemas.microsoft.com/office/powerpoint/2010/main" val="1280440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1"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5" name="Freeform: Shape 14">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9523BBC-5AB2-6964-56EB-77A81BFC44EE}"/>
              </a:ext>
            </a:extLst>
          </p:cNvPr>
          <p:cNvSpPr>
            <a:spLocks noGrp="1"/>
          </p:cNvSpPr>
          <p:nvPr>
            <p:ph type="ctrTitle"/>
          </p:nvPr>
        </p:nvSpPr>
        <p:spPr>
          <a:xfrm>
            <a:off x="656708" y="404058"/>
            <a:ext cx="10514712" cy="778112"/>
          </a:xfrm>
        </p:spPr>
        <p:txBody>
          <a:bodyPr anchor="b">
            <a:normAutofit/>
          </a:bodyPr>
          <a:lstStyle/>
          <a:p>
            <a:r>
              <a:rPr lang="en-CA" sz="4800" dirty="0">
                <a:solidFill>
                  <a:schemeClr val="bg1"/>
                </a:solidFill>
              </a:rPr>
              <a:t>6. Engagement Strategies</a:t>
            </a:r>
          </a:p>
        </p:txBody>
      </p:sp>
      <p:sp>
        <p:nvSpPr>
          <p:cNvPr id="3" name="Subtitle 2">
            <a:extLst>
              <a:ext uri="{FF2B5EF4-FFF2-40B4-BE49-F238E27FC236}">
                <a16:creationId xmlns:a16="http://schemas.microsoft.com/office/drawing/2014/main" id="{FDF2836F-FE4F-AB5F-9281-E28727565C6D}"/>
              </a:ext>
            </a:extLst>
          </p:cNvPr>
          <p:cNvSpPr>
            <a:spLocks noGrp="1"/>
          </p:cNvSpPr>
          <p:nvPr>
            <p:ph type="subTitle" idx="1"/>
          </p:nvPr>
        </p:nvSpPr>
        <p:spPr>
          <a:xfrm>
            <a:off x="228600" y="2754150"/>
            <a:ext cx="5825879" cy="3346400"/>
          </a:xfrm>
        </p:spPr>
        <p:txBody>
          <a:bodyPr anchor="t">
            <a:normAutofit/>
          </a:bodyPr>
          <a:lstStyle/>
          <a:p>
            <a:pPr algn="l"/>
            <a:r>
              <a:rPr lang="en-US" sz="1900" dirty="0">
                <a:solidFill>
                  <a:schemeClr val="bg1"/>
                </a:solidFill>
              </a:rPr>
              <a:t>Interactive Elements: Incorporate Q&amp;A sessions, live polls, or small group discussions to make the presentation interactive. Tools like </a:t>
            </a:r>
            <a:r>
              <a:rPr lang="en-US" sz="1900" dirty="0" err="1">
                <a:solidFill>
                  <a:schemeClr val="bg1"/>
                </a:solidFill>
              </a:rPr>
              <a:t>Mentimeter</a:t>
            </a:r>
            <a:r>
              <a:rPr lang="en-US" sz="1900" dirty="0">
                <a:solidFill>
                  <a:schemeClr val="bg1"/>
                </a:solidFill>
              </a:rPr>
              <a:t> or Poll Everywhere can facilitate audience participation in real-time.</a:t>
            </a:r>
          </a:p>
          <a:p>
            <a:endParaRPr lang="en-US" sz="1900" dirty="0">
              <a:solidFill>
                <a:schemeClr val="bg1"/>
              </a:solidFill>
            </a:endParaRPr>
          </a:p>
          <a:p>
            <a:pPr algn="l"/>
            <a:r>
              <a:rPr lang="en-US" sz="1900" dirty="0">
                <a:solidFill>
                  <a:schemeClr val="bg1"/>
                </a:solidFill>
              </a:rPr>
              <a:t>Story Integration: Share personal stories or experiences that connect emotionally with the audience. This technique is often used by experienced speakers to create a rapport and make complex topics more relatable.</a:t>
            </a:r>
            <a:endParaRPr lang="en-CA" sz="1900" dirty="0">
              <a:solidFill>
                <a:schemeClr val="bg1"/>
              </a:solidFill>
            </a:endParaRPr>
          </a:p>
        </p:txBody>
      </p:sp>
      <p:pic>
        <p:nvPicPr>
          <p:cNvPr id="5" name="Picture 4" descr="A crowd of people in a dark room&#10;&#10;AI-generated content may be incorrect.">
            <a:extLst>
              <a:ext uri="{FF2B5EF4-FFF2-40B4-BE49-F238E27FC236}">
                <a16:creationId xmlns:a16="http://schemas.microsoft.com/office/drawing/2014/main" id="{B5E66228-30A1-258D-349D-2837CCADDB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3360" y="3024942"/>
            <a:ext cx="5334335" cy="3429000"/>
          </a:xfrm>
          <a:prstGeom prst="rect">
            <a:avLst/>
          </a:prstGeom>
        </p:spPr>
      </p:pic>
    </p:spTree>
    <p:extLst>
      <p:ext uri="{BB962C8B-B14F-4D97-AF65-F5344CB8AC3E}">
        <p14:creationId xmlns:p14="http://schemas.microsoft.com/office/powerpoint/2010/main" val="913455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C4C42016-34C0-4D37-91CF-4830826960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1" name="Color">
              <a:extLst>
                <a:ext uri="{FF2B5EF4-FFF2-40B4-BE49-F238E27FC236}">
                  <a16:creationId xmlns:a16="http://schemas.microsoft.com/office/drawing/2014/main" id="{4EB45A5E-A300-4C79-A5AE-A78AB7C683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a:extLst>
                <a:ext uri="{FF2B5EF4-FFF2-40B4-BE49-F238E27FC236}">
                  <a16:creationId xmlns:a16="http://schemas.microsoft.com/office/drawing/2014/main" id="{A4B8AED9-E236-44C8-A286-D5FAC4AC8F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5A7DBA8A-AFD3-4A43-8CFF-101BE55E4E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5" name="Freeform: Shape 14">
              <a:extLst>
                <a:ext uri="{FF2B5EF4-FFF2-40B4-BE49-F238E27FC236}">
                  <a16:creationId xmlns:a16="http://schemas.microsoft.com/office/drawing/2014/main" id="{19812AD9-E6DC-4032-9634-F8BE9C8B3A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D2AFB4EC-2587-41C9-94B0-4F78DFB04C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03F997D7-F70D-41BF-9C5D-E357217C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035684B1-1016-4CA6-AA4F-40CF7D9FC7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DA0F1A9E-BA7D-4BF5-8200-1A9DB79A4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E9E0FC27-B989-41F5-AAAA-539EA3DFF3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E6054A11-21E3-4D56-91DB-7E98A6256D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CE8F58C7-641D-81A8-564D-1FED87DCDC85}"/>
              </a:ext>
            </a:extLst>
          </p:cNvPr>
          <p:cNvSpPr>
            <a:spLocks noGrp="1"/>
          </p:cNvSpPr>
          <p:nvPr>
            <p:ph type="ctrTitle"/>
          </p:nvPr>
        </p:nvSpPr>
        <p:spPr>
          <a:xfrm>
            <a:off x="613015" y="554050"/>
            <a:ext cx="5274609" cy="4983889"/>
          </a:xfrm>
        </p:spPr>
        <p:txBody>
          <a:bodyPr anchor="t">
            <a:normAutofit/>
          </a:bodyPr>
          <a:lstStyle/>
          <a:p>
            <a:pPr algn="l"/>
            <a:r>
              <a:rPr lang="en-US" sz="4800" dirty="0">
                <a:solidFill>
                  <a:schemeClr val="bg1"/>
                </a:solidFill>
              </a:rPr>
              <a:t>7. Handling Questions with Expertise</a:t>
            </a:r>
            <a:endParaRPr lang="en-CA" sz="4800" dirty="0">
              <a:solidFill>
                <a:schemeClr val="bg1"/>
              </a:solidFill>
            </a:endParaRPr>
          </a:p>
        </p:txBody>
      </p:sp>
      <p:sp>
        <p:nvSpPr>
          <p:cNvPr id="3" name="Subtitle 2">
            <a:extLst>
              <a:ext uri="{FF2B5EF4-FFF2-40B4-BE49-F238E27FC236}">
                <a16:creationId xmlns:a16="http://schemas.microsoft.com/office/drawing/2014/main" id="{FCD8CD30-4101-D45B-A3AA-53A612174A64}"/>
              </a:ext>
            </a:extLst>
          </p:cNvPr>
          <p:cNvSpPr>
            <a:spLocks noGrp="1"/>
          </p:cNvSpPr>
          <p:nvPr>
            <p:ph type="subTitle" idx="1"/>
          </p:nvPr>
        </p:nvSpPr>
        <p:spPr>
          <a:xfrm>
            <a:off x="6492690" y="3237745"/>
            <a:ext cx="4455684" cy="3217879"/>
          </a:xfrm>
        </p:spPr>
        <p:txBody>
          <a:bodyPr anchor="b">
            <a:noAutofit/>
          </a:bodyPr>
          <a:lstStyle/>
          <a:p>
            <a:pPr algn="just"/>
            <a:r>
              <a:rPr lang="en-US" sz="2000" dirty="0">
                <a:solidFill>
                  <a:schemeClr val="bg1"/>
                </a:solidFill>
              </a:rPr>
              <a:t>Preparation: Prepare for potential questions by anticipating areas of interest or concern from your audience. Have data and anecdotes ready to support your answers.</a:t>
            </a:r>
          </a:p>
          <a:p>
            <a:pPr algn="l"/>
            <a:endParaRPr lang="en-US" sz="2000" dirty="0">
              <a:solidFill>
                <a:schemeClr val="bg1"/>
              </a:solidFill>
            </a:endParaRPr>
          </a:p>
          <a:p>
            <a:pPr algn="just"/>
            <a:r>
              <a:rPr lang="en-US" sz="2000" dirty="0">
                <a:solidFill>
                  <a:schemeClr val="bg1"/>
                </a:solidFill>
              </a:rPr>
              <a:t>Clarity and Confidence: Answer questions clearly and confidently. If you don’t know the answer, it’s acceptable to say you will find out and follow up later. This honesty can increase your credibility.</a:t>
            </a:r>
            <a:endParaRPr lang="en-CA" sz="2000" dirty="0">
              <a:solidFill>
                <a:schemeClr val="bg1"/>
              </a:solidFill>
            </a:endParaRPr>
          </a:p>
        </p:txBody>
      </p:sp>
      <p:pic>
        <p:nvPicPr>
          <p:cNvPr id="5" name="Picture 4" descr="A person speaking to a group of people in a lecture hall&#10;&#10;AI-generated content may be incorrect.">
            <a:extLst>
              <a:ext uri="{FF2B5EF4-FFF2-40B4-BE49-F238E27FC236}">
                <a16:creationId xmlns:a16="http://schemas.microsoft.com/office/drawing/2014/main" id="{74C711CE-06B1-FB52-28C5-1B1C52EDD0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547" y="3429000"/>
            <a:ext cx="4568993" cy="3045995"/>
          </a:xfrm>
          <a:prstGeom prst="rect">
            <a:avLst/>
          </a:prstGeom>
        </p:spPr>
      </p:pic>
    </p:spTree>
    <p:extLst>
      <p:ext uri="{BB962C8B-B14F-4D97-AF65-F5344CB8AC3E}">
        <p14:creationId xmlns:p14="http://schemas.microsoft.com/office/powerpoint/2010/main" val="13830080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Gallery</Template>
  <TotalTime>200</TotalTime>
  <Words>686</Words>
  <Application>Microsoft Office PowerPoint</Application>
  <PresentationFormat>Widescreen</PresentationFormat>
  <Paragraphs>40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Arial Black</vt:lpstr>
      <vt:lpstr>Franklin Gothic Heavy</vt:lpstr>
      <vt:lpstr>Office Theme</vt:lpstr>
      <vt:lpstr>    </vt:lpstr>
      <vt:lpstr>INTRODUCTION TO PRESENTATION</vt:lpstr>
      <vt:lpstr>1. Clarify Objectives and Audience Needs</vt:lpstr>
      <vt:lpstr>2. In-Depth Content Development</vt:lpstr>
      <vt:lpstr>3. Structured Content Layout</vt:lpstr>
      <vt:lpstr>4. Visual and Technical Design</vt:lpstr>
      <vt:lpstr>5. Rehearsal and Delivery Techniques</vt:lpstr>
      <vt:lpstr>6. Engagement Strategies</vt:lpstr>
      <vt:lpstr>7. Handling Questions with Expertise</vt:lpstr>
      <vt:lpstr>8. Feedback and Continuous Improvement</vt:lpstr>
      <vt:lpstr>PowerPoint Presentation</vt:lpstr>
      <vt:lpstr>Citations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Md Asif Karim</dc:creator>
  <cp:lastModifiedBy>Md Asif Karim</cp:lastModifiedBy>
  <cp:revision>3</cp:revision>
  <dcterms:created xsi:type="dcterms:W3CDTF">2025-04-07T06:31:23Z</dcterms:created>
  <dcterms:modified xsi:type="dcterms:W3CDTF">2025-08-06T05:23:06Z</dcterms:modified>
</cp:coreProperties>
</file>

<file path=docProps/thumbnail.jpeg>
</file>